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349" r:id="rId2"/>
    <p:sldId id="350" r:id="rId3"/>
    <p:sldId id="401" r:id="rId4"/>
    <p:sldId id="407" r:id="rId5"/>
    <p:sldId id="327" r:id="rId6"/>
    <p:sldId id="413" r:id="rId7"/>
    <p:sldId id="408" r:id="rId8"/>
    <p:sldId id="402" r:id="rId9"/>
    <p:sldId id="410" r:id="rId10"/>
    <p:sldId id="414" r:id="rId11"/>
    <p:sldId id="412" r:id="rId12"/>
    <p:sldId id="415" r:id="rId13"/>
    <p:sldId id="421" r:id="rId14"/>
    <p:sldId id="422" r:id="rId15"/>
    <p:sldId id="403" r:id="rId16"/>
    <p:sldId id="411" r:id="rId17"/>
    <p:sldId id="416" r:id="rId18"/>
    <p:sldId id="417" r:id="rId19"/>
    <p:sldId id="418" r:id="rId20"/>
    <p:sldId id="423" r:id="rId21"/>
    <p:sldId id="419" r:id="rId22"/>
    <p:sldId id="420" r:id="rId23"/>
    <p:sldId id="270" r:id="rId24"/>
  </p:sldIdLst>
  <p:sldSz cx="24384000" cy="13716000"/>
  <p:notesSz cx="5143500" cy="9144000"/>
  <p:embeddedFontLst>
    <p:embeddedFont>
      <p:font typeface="OPPOSans-B" pitchFamily="18" charset="-122"/>
      <p:regular r:id="rId26"/>
    </p:embeddedFont>
    <p:embeddedFont>
      <p:font typeface="OPPOSans-M" pitchFamily="18" charset="-122"/>
      <p:regular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楷体" panose="02010609060101010101" pitchFamily="49" charset="-122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POSans-H" panose="020F0502020204030204" pitchFamily="34" charset="0"/>
      <p:regular r:id="rId35"/>
      <p:bold r:id="rId36"/>
      <p:italic r:id="rId37"/>
      <p:boldItalic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4422"/>
  </p:normalViewPr>
  <p:slideViewPr>
    <p:cSldViewPr snapToGrid="0" snapToObjects="1">
      <p:cViewPr>
        <p:scale>
          <a:sx n="50" d="100"/>
          <a:sy n="5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1EB3B-C127-5E46-896B-EE8C30046EE4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B3526-430A-584F-8BDC-4CAA1362E5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2CD3-4F3A-8484-FEF3-BAB56F276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4605D8-A2B9-F54F-E7EF-8091B2142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788E08-8329-5767-2F3D-F416C2AB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89AA0E-DC6A-031B-2F36-FD3A4FF41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962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2700-9CA0-D126-95C8-F12B8E549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F0B54E-84DB-2F3F-7A15-3479B9B6D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EAED59-EC7D-848A-ED65-B444EB138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B9ABAC-3F76-9D5F-8414-4B0ABE568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192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976F-CCB5-20D1-A900-D95DC0E9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35CA6A-2C66-BBA3-A94A-6F39E9907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A321EA-E640-7BC1-23BD-8BEF0E3C9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7BF69-5B42-2D58-617B-BE77F148A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953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00B49-0CB8-24B2-782B-FBD0158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1B12D0-378D-0561-3DDB-E779B5484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D4E0FB-C874-A25C-89BB-45FB1875E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00242F-0EAE-14C1-31A5-59F0DFBC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18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66A38-A254-3DFC-53F0-596D8F43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F46CA6-5C03-A1C4-83DC-9474C7F1A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5ECA1F-768B-7B19-40FC-7DD14408A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C604FB-52B4-D01C-078A-170164EA7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86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78BDD-E1C0-63E9-A5F8-1C789796D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CD35C4-EC35-0512-0467-AE146ACB4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34F501-C039-6007-1BDC-1402788A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8EF121-7447-5986-2E63-A3A3251E6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56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AAF3-7DDB-F7CE-0DEA-18A83A18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D5A6B-B1AD-432B-DEBC-630FC57D8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4B263B-609D-F965-1BC0-54A79DAA9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8213D-2F3B-0774-1B36-DE60FA5D0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32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91617-65EE-C4FF-DC03-B07035FD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52695-F605-19F8-8768-6E4E21390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2BF535-D30E-E6B5-45A7-40ED2AEBC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9327FA-A23F-B100-CC1E-4570334B2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7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350C-48DF-6C8E-93E0-3A95B77CD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ABD330-DEF3-E542-A240-CE89504A1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8FF361-A840-34A3-AFCA-1CBAF9453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9AFC1-EB8E-41BC-F35A-C79568C38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369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97BB-4828-AF36-E1EB-D6815500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46637A-49DB-C358-A9B1-558A77D4B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B9EA9E-AEBC-932A-7C94-18B1F9BA6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F9E7E-F59A-A241-2332-0692C6E5F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28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401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59D2-8FA7-995A-9E26-48A79B61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41DB01-7E58-7026-E9BD-3A98A2C36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F7100A-A0BB-02A3-0F7A-93251422E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EEFAF-E5B7-2814-FCDE-52DCFB703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125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21A86-FAB7-3D59-5A20-AFB210E2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B6A196-1329-C184-75DF-54F92B820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529CED-6226-F013-1FB5-BDCE88188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D19D7-86B8-8B12-A643-9D4A0DF40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074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4BB9-6CC7-C354-9119-8D44DDDA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8E277-21C0-EA2C-BB61-A28DC6FE4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43A89B-8987-D4AD-E438-E21742591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DA6B-0769-69D9-C09F-2C6F11775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710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13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391-A854-25B7-DF54-440FA7C0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864311-097C-24E3-C6BE-18173054A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B4649D-CEA8-F26A-003B-FE9886C1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D0A49-7D6D-1602-4402-516D6B36A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25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BF9A6-1171-2907-06CC-B1219667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46EAD5-9634-3058-9A7B-B50A14E7F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62F422-0631-3A3E-31F4-2335A91F1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7FE83B-53FC-E2BB-1D1A-E458A6239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91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7A7DE-0532-4C16-4EEF-1B490C54C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AA9C5E-A2B1-F2AC-44DD-B22EC1234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467C32-AAF1-6D75-8E91-7C20CC3C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45F8A-4484-274C-63C9-076E51DF9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07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F075-F7F0-811A-4945-D2340CE0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F70F59-7AA1-2792-B132-71059C4D3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370CBC-91E9-EBB3-DBE8-2BD49AA53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7BFB64-9FA5-808E-9739-B1987F333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13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577B2-DEB2-144B-A0B9-B59E28BC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02ACD7-11EB-A19D-BF7C-BDA10877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727BF8-EFD3-EB87-7C90-A767AEDE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EADE62-F59E-6682-AD71-3D1D44099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8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32213-666B-BB7C-622A-1AFA149B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A01CA0-CB2C-EE08-1AF4-05F595438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2B3029-2DB3-91D8-3AEC-C7D3C9A77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970F28-6936-090C-6EE5-2D53F70A7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526-430A-584F-8BDC-4CAA1362E5B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39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5599" y="10540999"/>
            <a:ext cx="8737567" cy="1983509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1625634" y="10540913"/>
            <a:ext cx="8737566" cy="8719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24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第二组 蒋溢伟 解佳宁 高西来 </a:t>
            </a:r>
            <a:endParaRPr lang="en-US" altLang="zh-CN" sz="4800" b="1" dirty="0">
              <a:solidFill>
                <a:srgbClr val="FFFFFF"/>
              </a:solidFill>
              <a:latin typeface="OPPOSans-M"/>
              <a:ea typeface="OPPOSans-M"/>
            </a:endParaRPr>
          </a:p>
          <a:p>
            <a:pPr algn="ctr">
              <a:lnSpc>
                <a:spcPct val="124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陈冉冉 方怡闵 葛宪泽 姜科羽 </a:t>
            </a:r>
            <a:endParaRPr lang="zh-CN" altLang="en-US" sz="4800" dirty="0"/>
          </a:p>
        </p:txBody>
      </p:sp>
      <p:sp>
        <p:nvSpPr>
          <p:cNvPr id="106" name="Object 106"/>
          <p:cNvSpPr txBox="1"/>
          <p:nvPr/>
        </p:nvSpPr>
        <p:spPr>
          <a:xfrm>
            <a:off x="22317689" y="1575499"/>
            <a:ext cx="635000" cy="4267200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000" b="0" i="0" dirty="0">
                <a:solidFill>
                  <a:srgbClr val="1E1E1E"/>
                </a:solidFill>
                <a:latin typeface="OPPOSans-B"/>
                <a:ea typeface="OPPOSans-B"/>
              </a:rPr>
              <a:t>202</a:t>
            </a:r>
            <a:r>
              <a:rPr lang="en-US" altLang="zh-CN" sz="5000" b="0" i="0" dirty="0">
                <a:solidFill>
                  <a:srgbClr val="1E1E1E"/>
                </a:solidFill>
                <a:latin typeface="OPPOSans-B"/>
                <a:ea typeface="OPPOSans-B"/>
              </a:rPr>
              <a:t>5.10.27</a:t>
            </a:r>
            <a:endParaRPr lang="zh-CN" altLang="en-US" sz="5000" dirty="0"/>
          </a:p>
        </p:txBody>
      </p:sp>
      <p:sp>
        <p:nvSpPr>
          <p:cNvPr id="108" name="Object 108"/>
          <p:cNvSpPr txBox="1"/>
          <p:nvPr/>
        </p:nvSpPr>
        <p:spPr>
          <a:xfrm>
            <a:off x="1459144" y="2848727"/>
            <a:ext cx="17386300" cy="243143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altLang="zh-CN" sz="15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FBDQA</a:t>
            </a:r>
            <a:endParaRPr lang="zh-CN" altLang="en-US" sz="15800" dirty="0"/>
          </a:p>
        </p:txBody>
      </p:sp>
      <p:sp>
        <p:nvSpPr>
          <p:cNvPr id="109" name="Object 109"/>
          <p:cNvSpPr txBox="1"/>
          <p:nvPr/>
        </p:nvSpPr>
        <p:spPr>
          <a:xfrm>
            <a:off x="1562099" y="7688783"/>
            <a:ext cx="6833756" cy="87693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700" spc="3800" dirty="0">
                <a:solidFill>
                  <a:srgbClr val="1E1E1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展示汇报</a:t>
            </a:r>
            <a:endParaRPr lang="zh-CN" altLang="en-US" sz="57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011" name="image 1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V="1">
            <a:off x="1625599" y="7255357"/>
            <a:ext cx="18857988" cy="92980"/>
          </a:xfrm>
          <a:prstGeom prst="rect">
            <a:avLst/>
          </a:prstGeom>
        </p:spPr>
      </p:pic>
      <p:sp>
        <p:nvSpPr>
          <p:cNvPr id="3" name="Object 105"/>
          <p:cNvSpPr txBox="1"/>
          <p:nvPr/>
        </p:nvSpPr>
        <p:spPr>
          <a:xfrm>
            <a:off x="1431311" y="5345704"/>
            <a:ext cx="16201032" cy="16644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zh-CN" altLang="en-US" sz="96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期中研报复现路演 </a:t>
            </a:r>
            <a:r>
              <a:rPr lang="en-US" altLang="zh-CN" sz="96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96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光大证券</a:t>
            </a:r>
            <a:endParaRPr lang="zh-CN" altLang="en-US" sz="96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"/>
    </mc:Choice>
    <mc:Fallback xmlns="">
      <p:transition spd="slow" advTm="25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6883D-1AFC-C02B-665D-DA81B7E6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9EFC1628-38B7-F88A-9207-E4806B91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17AB01E2-E31E-4CBD-AE01-21CCC36D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6F13BA51-1D6F-BBBD-6B8F-B6904D3C07DB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3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218E1C94-511A-F2FD-0916-C12CCE324406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策略搭建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– 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参数 </a:t>
            </a:r>
            <a:r>
              <a:rPr lang="en-US" altLang="zh-CN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N</a:t>
            </a:r>
            <a:endParaRPr lang="zh-CN" altLang="en-US" sz="4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B790EF-F7D0-750B-D379-C078E0CF4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49" y="2594610"/>
            <a:ext cx="12347959" cy="10376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516675-49BA-72AA-5774-8C937DAD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3510" y="8153261"/>
            <a:ext cx="9661225" cy="5181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5482A4-6671-DB58-89F6-240119E69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3511" y="2767537"/>
            <a:ext cx="9661225" cy="5181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5C000A-74E9-6224-36BC-8F1B0F71D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370" y="2563413"/>
            <a:ext cx="12181937" cy="53526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076871-586C-979E-B77F-4C83D9B9F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5140" y="2563413"/>
            <a:ext cx="954979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E48A6-AAC3-6B65-7D4D-B519F1C46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E2553ED5-2472-7EBA-A091-C38313A4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E985F5B7-144C-330F-42EC-1F2F4780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580A413C-85B2-CE43-7F7F-033B10A1CA7C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962FFF97-3555-9941-68EE-EB093639583A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指标优化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改进</a:t>
            </a:r>
            <a:endParaRPr lang="zh-CN" altLang="en-US" sz="4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5F30DD-5C7E-3CB9-DBCB-093A00A2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703" y="5440446"/>
            <a:ext cx="7105629" cy="1582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9B78DF-886C-A069-ECD8-C15B00355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361" y="10612009"/>
            <a:ext cx="7792875" cy="1735388"/>
          </a:xfrm>
          <a:prstGeom prst="rect">
            <a:avLst/>
          </a:prstGeom>
        </p:spPr>
      </p:pic>
      <p:sp>
        <p:nvSpPr>
          <p:cNvPr id="3" name="Object 4019">
            <a:extLst>
              <a:ext uri="{FF2B5EF4-FFF2-40B4-BE49-F238E27FC236}">
                <a16:creationId xmlns:a16="http://schemas.microsoft.com/office/drawing/2014/main" id="{0B0E07F3-ACDD-E98D-23AF-679361B6C0E1}"/>
              </a:ext>
            </a:extLst>
          </p:cNvPr>
          <p:cNvSpPr txBox="1"/>
          <p:nvPr/>
        </p:nvSpPr>
        <p:spPr>
          <a:xfrm>
            <a:off x="2133599" y="5845156"/>
            <a:ext cx="18794072" cy="45638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右偏标准分，正值预测性更好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将修正标准分与斜率值相乘能够达到使原有分布右偏的效果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参数改取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N=16, M=300</a:t>
            </a:r>
          </a:p>
        </p:txBody>
      </p:sp>
      <p:sp>
        <p:nvSpPr>
          <p:cNvPr id="7" name="Object 4019">
            <a:extLst>
              <a:ext uri="{FF2B5EF4-FFF2-40B4-BE49-F238E27FC236}">
                <a16:creationId xmlns:a16="http://schemas.microsoft.com/office/drawing/2014/main" id="{7250B122-25ED-266B-ED96-201AB9315345}"/>
              </a:ext>
            </a:extLst>
          </p:cNvPr>
          <p:cNvSpPr txBox="1"/>
          <p:nvPr/>
        </p:nvSpPr>
        <p:spPr>
          <a:xfrm>
            <a:off x="2133599" y="1762251"/>
            <a:ext cx="18794072" cy="3605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修正标准分，提升信号质量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R²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衡量线性回归的拟合优度，越接近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斜率指标越可靠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79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91278-2B75-2D32-8054-D5769DF9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08EFE21E-CF73-12B3-F3AC-5E5A4365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1E39C300-2A49-1401-D883-6ED11FE87D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55110A48-8721-042A-E188-6977E700FBD3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6A00F549-A831-88C3-2F0B-2661BA515153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指标优化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标准分</a:t>
            </a:r>
            <a:endParaRPr lang="zh-CN" altLang="en-US" sz="4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59D631-3651-770F-B509-151C68BD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57" y="4066102"/>
            <a:ext cx="8445500" cy="41475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CC88A4-47F7-DF44-135C-C57B40A27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257" y="3933482"/>
            <a:ext cx="13795242" cy="44128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E2E2A6-9F7B-12ED-1A23-60015F806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17" y="8223421"/>
            <a:ext cx="8445500" cy="5067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4C4703-7BC9-D3A8-AF50-7C1F0F5A0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311" y="8550667"/>
            <a:ext cx="7722413" cy="44128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E55A69-986F-834C-600E-DC9F9B7F3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7724" y="8550667"/>
            <a:ext cx="7722413" cy="4412807"/>
          </a:xfrm>
          <a:prstGeom prst="rect">
            <a:avLst/>
          </a:prstGeom>
        </p:spPr>
      </p:pic>
      <p:sp>
        <p:nvSpPr>
          <p:cNvPr id="18" name="Object 4019">
            <a:extLst>
              <a:ext uri="{FF2B5EF4-FFF2-40B4-BE49-F238E27FC236}">
                <a16:creationId xmlns:a16="http://schemas.microsoft.com/office/drawing/2014/main" id="{EEC03511-74BD-32FF-E638-724C98D90386}"/>
              </a:ext>
            </a:extLst>
          </p:cNvPr>
          <p:cNvSpPr txBox="1"/>
          <p:nvPr/>
        </p:nvSpPr>
        <p:spPr>
          <a:xfrm>
            <a:off x="1828800" y="1510015"/>
            <a:ext cx="20523200" cy="20864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左侧标准分对于未来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 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天的收益率几乎失去任何预测性，相关系数表现差</a:t>
            </a:r>
            <a:endParaRPr lang="en-US" altLang="zh-CN" sz="4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7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B0632-5B90-E702-DA15-B069CEA9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8FDBAC0B-44D6-8502-27F9-E1090549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8E29ABA7-8F16-FEC2-D8FC-DA1B2993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A5C33139-62CC-CB8A-A7BD-FF6A64FA91CF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7341C572-3882-97C3-FB9C-511F2F0E1309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指标优化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修正标准分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88F2D8-2CF0-A365-B9DA-CCB1361D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10" y="4243155"/>
            <a:ext cx="8014204" cy="3935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C7841B-D25F-731E-586E-DF81F204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747" y="4156069"/>
            <a:ext cx="13943053" cy="44600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D8B69A-C133-2A34-D424-8A8714B50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02" y="8374488"/>
            <a:ext cx="8276167" cy="4965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E569B2-3513-7FC7-3432-C904565CA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8811731"/>
            <a:ext cx="7532433" cy="43042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578055-A05C-967E-8A1F-5C759F533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0400" y="8790327"/>
            <a:ext cx="7197528" cy="4112873"/>
          </a:xfrm>
          <a:prstGeom prst="rect">
            <a:avLst/>
          </a:prstGeom>
        </p:spPr>
      </p:pic>
      <p:sp>
        <p:nvSpPr>
          <p:cNvPr id="18" name="Object 4019">
            <a:extLst>
              <a:ext uri="{FF2B5EF4-FFF2-40B4-BE49-F238E27FC236}">
                <a16:creationId xmlns:a16="http://schemas.microsoft.com/office/drawing/2014/main" id="{B6B75366-1AAC-E351-C67B-CA0A243B7ADE}"/>
              </a:ext>
            </a:extLst>
          </p:cNvPr>
          <p:cNvSpPr txBox="1"/>
          <p:nvPr/>
        </p:nvSpPr>
        <p:spPr>
          <a:xfrm>
            <a:off x="1828800" y="1510015"/>
            <a:ext cx="20523200" cy="20864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考虑线性拟合效果对于指标预测效果的影响并据此修正标准分</a:t>
            </a:r>
            <a:endParaRPr lang="en-US" altLang="zh-CN" sz="4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1FAF3E-13A2-0D22-434E-7AB51C029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736" t="-1495" r="-12736" b="1495"/>
          <a:stretch>
            <a:fillRect/>
          </a:stretch>
        </p:blipFill>
        <p:spPr>
          <a:xfrm>
            <a:off x="18369222" y="2345293"/>
            <a:ext cx="6627505" cy="14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6A19-B100-9FF3-418A-F2D79381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E32EA6BF-8670-DFA4-BB99-8CC8BC6C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EF61C0C8-704F-8E82-C0CD-82EAD57A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9B578008-D818-AEA1-0F50-2B38E492A363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E7B36CF8-F374-33D9-2FDA-F6C647DAB440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指标优化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右偏标准分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BFE9B-37D2-2FB9-3A34-AD40AA947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473" y="4300856"/>
            <a:ext cx="13076027" cy="41827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5E5497-D904-A0DB-F2A9-E11D2DF3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670" y="4438228"/>
            <a:ext cx="8174658" cy="41118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A7EEA1-0499-304B-FFB6-278E66A93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8483600"/>
            <a:ext cx="8164020" cy="48984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D2D485F-0C0B-65FE-0CB0-A393BAF8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4234" y="8940800"/>
            <a:ext cx="7513916" cy="42936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EB6397-682A-05F8-0794-BAABFBC90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317" y="8940800"/>
            <a:ext cx="7513917" cy="4293666"/>
          </a:xfrm>
          <a:prstGeom prst="rect">
            <a:avLst/>
          </a:prstGeom>
        </p:spPr>
      </p:pic>
      <p:sp>
        <p:nvSpPr>
          <p:cNvPr id="24" name="Object 4019">
            <a:extLst>
              <a:ext uri="{FF2B5EF4-FFF2-40B4-BE49-F238E27FC236}">
                <a16:creationId xmlns:a16="http://schemas.microsoft.com/office/drawing/2014/main" id="{83BE142A-5151-11E1-149C-D6D53BAFA73A}"/>
              </a:ext>
            </a:extLst>
          </p:cNvPr>
          <p:cNvSpPr txBox="1"/>
          <p:nvPr/>
        </p:nvSpPr>
        <p:spPr>
          <a:xfrm>
            <a:off x="1828800" y="1510015"/>
            <a:ext cx="20523200" cy="20864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右侧数据值域越广，其对未来收益率的预测越好？</a:t>
            </a:r>
            <a:endParaRPr lang="en-US" altLang="zh-CN" sz="4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BEA27C7-3260-7DF1-A689-052573D80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4815" y="2461574"/>
            <a:ext cx="7047185" cy="1569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BBB60C8-C57E-E957-DB13-B5BB4E1A6FC2}"/>
              </a:ext>
            </a:extLst>
          </p:cNvPr>
          <p:cNvSpPr txBox="1"/>
          <p:nvPr/>
        </p:nvSpPr>
        <p:spPr>
          <a:xfrm>
            <a:off x="14528800" y="1493079"/>
            <a:ext cx="7823200" cy="1070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altLang="zh-CN" sz="1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参数改取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N=16, M=300</a:t>
            </a:r>
          </a:p>
        </p:txBody>
      </p:sp>
    </p:spTree>
    <p:extLst>
      <p:ext uri="{BB962C8B-B14F-4D97-AF65-F5344CB8AC3E}">
        <p14:creationId xmlns:p14="http://schemas.microsoft.com/office/powerpoint/2010/main" val="90655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6B7F-06F6-5C36-CA1A-94456E78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40370DA0-0FA2-F2EA-BAD9-138B67A6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8B60265D-BB19-992C-D7BB-18A620A8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02713E0E-5EAD-58E2-B5EB-49089E2D1345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88D8FF90-344C-1595-9018-901D247F4E00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指标优化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效果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1274D3-BD77-4E31-621F-AB282406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78" y="5432668"/>
            <a:ext cx="10744201" cy="7162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974B41-9B82-B249-4667-849BD29B2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1979" y="5742715"/>
            <a:ext cx="12107842" cy="7394102"/>
          </a:xfrm>
          <a:prstGeom prst="rect">
            <a:avLst/>
          </a:prstGeom>
        </p:spPr>
      </p:pic>
      <p:sp>
        <p:nvSpPr>
          <p:cNvPr id="14" name="Object 4019">
            <a:extLst>
              <a:ext uri="{FF2B5EF4-FFF2-40B4-BE49-F238E27FC236}">
                <a16:creationId xmlns:a16="http://schemas.microsoft.com/office/drawing/2014/main" id="{2663D5E9-F814-979C-83E5-7F6597AD11FD}"/>
              </a:ext>
            </a:extLst>
          </p:cNvPr>
          <p:cNvSpPr txBox="1"/>
          <p:nvPr/>
        </p:nvSpPr>
        <p:spPr>
          <a:xfrm>
            <a:off x="1954943" y="1293788"/>
            <a:ext cx="18794072" cy="3605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修正标准分效果变差，右偏标准分效果变好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可能是因为左侧预测性的改善对于择时策略并没有很大帮助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36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2B38-9D52-7B11-E821-AF8899F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9DDC29B8-7309-2C9D-603F-C1DBB686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29EDFE2A-94EF-571C-0CF5-74CFECBA5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A5EC41C2-8141-038B-BCDD-EC51F5656AA3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4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3ECF5A1E-24B6-3B1E-ED0E-86AD1E0A294E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策略表现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– 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成本</a:t>
            </a:r>
            <a:endParaRPr lang="zh-CN" altLang="en-US" sz="4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F2F7D9-9A15-EC4F-F8E9-2DDBA2CA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47361" b="47361"/>
          <a:stretch>
            <a:fillRect/>
          </a:stretch>
        </p:blipFill>
        <p:spPr>
          <a:xfrm>
            <a:off x="10556114" y="-3176395"/>
            <a:ext cx="13083657" cy="109945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6268D9-5616-C824-883D-673561BA4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344932"/>
            <a:ext cx="9692514" cy="5198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5D5D18-3B4D-0473-45CB-FE8EAB612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7892007"/>
            <a:ext cx="9692514" cy="5286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96436A-5FF1-5D20-0D5D-592156D25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1192" y="7703166"/>
            <a:ext cx="12069608" cy="54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4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6498C-442D-C15D-C069-04DFCBC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0F7F520C-5C50-DDA4-A448-5B025741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6F160C50-6AE9-C719-1F37-1FAB1DB2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1F379675-1622-4DDA-ADE7-4ADB429B82BF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5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B755CF75-C049-0656-8442-C717398488E2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组合优化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价格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51B574-2B5F-1AC8-BA6D-B744C66B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07" y="6990861"/>
            <a:ext cx="9285306" cy="61902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1F655-86BD-C93A-DD17-FCDEA1E0D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459" y="6990861"/>
            <a:ext cx="13503540" cy="59863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FDC3C0-26CD-9A75-F637-9E44B44B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721" y="2514601"/>
            <a:ext cx="14304563" cy="39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6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40D96-64F2-DDCD-D3C8-E3CE37A4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BE84434C-25C6-C5D0-4B45-6DDA39EE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BB1974A6-6BC8-F81C-DEF4-5602DAEC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CBB33CE5-7405-BD4D-4299-AF7EA056D632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5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F06B5358-B9FD-957E-FFC7-C047737EAF61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组合优化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交易量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29E4F4-C0D7-F507-1051-115CEF4C2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49" y="6946900"/>
            <a:ext cx="9144000" cy="609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3CF8C1-B166-6B40-7CA8-21EC0D43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371" y="6946741"/>
            <a:ext cx="13828380" cy="5918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1B226D-ABA2-9B98-842D-CD2A903F8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570" y="2301333"/>
            <a:ext cx="14535059" cy="42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8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9E19-D706-C666-E815-ABFB8C20F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DAB914EA-0053-988F-ED60-9EA8B2A6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2C773EA9-20A2-E160-5C9A-64682987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1CC0A8D2-21D3-AC53-F05A-8EA407CEA1D1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5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E5F581CF-F4DB-BCD7-5710-97C9440F0A5D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组合优化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参数</a:t>
            </a:r>
            <a:endParaRPr lang="zh-CN" altLang="en-US" sz="4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923FE3-0E40-6F17-93C6-6E39B38B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20" y="5422033"/>
            <a:ext cx="10443797" cy="6962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7DEE54-168A-4758-F725-88360528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7337" y="5212955"/>
            <a:ext cx="12685743" cy="7206541"/>
          </a:xfrm>
          <a:prstGeom prst="rect">
            <a:avLst/>
          </a:prstGeom>
        </p:spPr>
      </p:pic>
      <p:sp>
        <p:nvSpPr>
          <p:cNvPr id="13" name="Object 4019">
            <a:extLst>
              <a:ext uri="{FF2B5EF4-FFF2-40B4-BE49-F238E27FC236}">
                <a16:creationId xmlns:a16="http://schemas.microsoft.com/office/drawing/2014/main" id="{95004F55-3CF8-1B62-7109-B96D9613FECD}"/>
              </a:ext>
            </a:extLst>
          </p:cNvPr>
          <p:cNvSpPr txBox="1"/>
          <p:nvPr/>
        </p:nvSpPr>
        <p:spPr>
          <a:xfrm>
            <a:off x="1954943" y="1293788"/>
            <a:ext cx="18794072" cy="3605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标准分计算周期 </a:t>
            </a:r>
            <a:r>
              <a:rPr lang="en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对净值的影响在 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600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时效果最好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参数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统一，</a:t>
            </a:r>
            <a:r>
              <a:rPr lang="en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N=18, S=0.7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40AD0-FFC1-928E-5332-E7B30F22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>
            <a:extLst>
              <a:ext uri="{FF2B5EF4-FFF2-40B4-BE49-F238E27FC236}">
                <a16:creationId xmlns:a16="http://schemas.microsoft.com/office/drawing/2014/main" id="{913F941B-5FFE-F226-995A-505C7E9E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2392" y="2631229"/>
            <a:ext cx="3630137" cy="1259631"/>
          </a:xfrm>
          <a:prstGeom prst="rect">
            <a:avLst/>
          </a:prstGeom>
        </p:spPr>
      </p:pic>
      <p:sp>
        <p:nvSpPr>
          <p:cNvPr id="303" name="Object 303">
            <a:extLst>
              <a:ext uri="{FF2B5EF4-FFF2-40B4-BE49-F238E27FC236}">
                <a16:creationId xmlns:a16="http://schemas.microsoft.com/office/drawing/2014/main" id="{069EEE29-1C1C-4EEA-60A4-699A2DF9EB32}"/>
              </a:ext>
            </a:extLst>
          </p:cNvPr>
          <p:cNvSpPr txBox="1"/>
          <p:nvPr/>
        </p:nvSpPr>
        <p:spPr>
          <a:xfrm>
            <a:off x="2077936" y="2746161"/>
            <a:ext cx="3630137" cy="9737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OPPOSans-M" charset="0"/>
                <a:ea typeface="OPPOSans-M" charset="0"/>
                <a:cs typeface="OPPOSans-M" charset="0"/>
              </a:rPr>
              <a:t>Content</a:t>
            </a:r>
            <a:endParaRPr lang="zh-CN" altLang="en-US" sz="5400" dirty="0">
              <a:solidFill>
                <a:schemeClr val="bg1"/>
              </a:solidFill>
              <a:latin typeface="OPPOSans-M" charset="0"/>
              <a:ea typeface="OPPOSans-M" charset="0"/>
              <a:cs typeface="OPPOSans-M" charset="0"/>
            </a:endParaRPr>
          </a:p>
        </p:txBody>
      </p:sp>
      <p:sp>
        <p:nvSpPr>
          <p:cNvPr id="304" name="Object 304">
            <a:extLst>
              <a:ext uri="{FF2B5EF4-FFF2-40B4-BE49-F238E27FC236}">
                <a16:creationId xmlns:a16="http://schemas.microsoft.com/office/drawing/2014/main" id="{1630FA3A-E2DC-6E47-AC45-6A8C314CE431}"/>
              </a:ext>
            </a:extLst>
          </p:cNvPr>
          <p:cNvSpPr txBox="1"/>
          <p:nvPr/>
        </p:nvSpPr>
        <p:spPr>
          <a:xfrm>
            <a:off x="1817791" y="1447799"/>
            <a:ext cx="16608754" cy="8991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11000"/>
              </a:lnSpc>
            </a:pPr>
            <a:r>
              <a:rPr lang="zh-CN" altLang="en-US" sz="5500" dirty="0">
                <a:solidFill>
                  <a:srgbClr val="1E1E1E"/>
                </a:solidFill>
                <a:latin typeface="OPPOSans-B"/>
                <a:ea typeface="OPPOSans-B"/>
              </a:rPr>
              <a:t>基于阻力支撑相对强度（</a:t>
            </a:r>
            <a:r>
              <a:rPr lang="en" altLang="zh-CN" sz="5500" dirty="0">
                <a:solidFill>
                  <a:srgbClr val="1E1E1E"/>
                </a:solidFill>
                <a:latin typeface="OPPOSans-B"/>
                <a:ea typeface="OPPOSans-B"/>
              </a:rPr>
              <a:t>RSRS</a:t>
            </a:r>
            <a:r>
              <a:rPr lang="zh-CN" altLang="en" sz="5500" dirty="0">
                <a:solidFill>
                  <a:srgbClr val="1E1E1E"/>
                </a:solidFill>
                <a:latin typeface="OPPOSans-B"/>
                <a:ea typeface="OPPOSans-B"/>
              </a:rPr>
              <a:t>）</a:t>
            </a:r>
            <a:r>
              <a:rPr lang="zh-CN" altLang="en-US" sz="5500" dirty="0">
                <a:solidFill>
                  <a:srgbClr val="1E1E1E"/>
                </a:solidFill>
                <a:latin typeface="OPPOSans-B"/>
                <a:ea typeface="OPPOSans-B"/>
              </a:rPr>
              <a:t>的市场择时 </a:t>
            </a:r>
            <a:r>
              <a:rPr lang="en-US" altLang="zh-CN" sz="5500" dirty="0">
                <a:solidFill>
                  <a:srgbClr val="1E1E1E"/>
                </a:solidFill>
                <a:latin typeface="OPPOSans-B"/>
                <a:ea typeface="OPPOSans-B"/>
              </a:rPr>
              <a:t>-</a:t>
            </a:r>
            <a:r>
              <a:rPr lang="zh-CN" altLang="en-US" sz="5500" dirty="0">
                <a:solidFill>
                  <a:srgbClr val="1E1E1E"/>
                </a:solidFill>
                <a:latin typeface="OPPOSans-B"/>
                <a:ea typeface="OPPOSans-B"/>
              </a:rPr>
              <a:t> 复现</a:t>
            </a:r>
            <a:endParaRPr lang="zh-CN" altLang="en-US" sz="5500" dirty="0"/>
          </a:p>
        </p:txBody>
      </p:sp>
      <p:grpSp>
        <p:nvGrpSpPr>
          <p:cNvPr id="308" name="组合 308">
            <a:extLst>
              <a:ext uri="{FF2B5EF4-FFF2-40B4-BE49-F238E27FC236}">
                <a16:creationId xmlns:a16="http://schemas.microsoft.com/office/drawing/2014/main" id="{DFD12B4A-501B-2882-8E0B-36DB9071CD9C}"/>
              </a:ext>
            </a:extLst>
          </p:cNvPr>
          <p:cNvGrpSpPr/>
          <p:nvPr/>
        </p:nvGrpSpPr>
        <p:grpSpPr>
          <a:xfrm>
            <a:off x="21971000" y="1381084"/>
            <a:ext cx="917615" cy="917615"/>
            <a:chOff x="21971000" y="1381084"/>
            <a:chExt cx="917615" cy="917615"/>
          </a:xfrm>
        </p:grpSpPr>
        <p:pic>
          <p:nvPicPr>
            <p:cNvPr id="9309" name="image 309">
              <a:extLst>
                <a:ext uri="{FF2B5EF4-FFF2-40B4-BE49-F238E27FC236}">
                  <a16:creationId xmlns:a16="http://schemas.microsoft.com/office/drawing/2014/main" id="{1E9C11BB-A01C-7F76-85F5-F67DDEE0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971000" y="1703489"/>
              <a:ext cx="917615" cy="272804"/>
            </a:xfrm>
            <a:prstGeom prst="rect">
              <a:avLst/>
            </a:prstGeom>
          </p:spPr>
        </p:pic>
        <p:pic>
          <p:nvPicPr>
            <p:cNvPr id="93010" name="image 3010">
              <a:extLst>
                <a:ext uri="{FF2B5EF4-FFF2-40B4-BE49-F238E27FC236}">
                  <a16:creationId xmlns:a16="http://schemas.microsoft.com/office/drawing/2014/main" id="{2B71D581-3CB6-DF99-D8BE-6871276A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293405" y="1381084"/>
              <a:ext cx="272804" cy="917615"/>
            </a:xfrm>
            <a:prstGeom prst="rect">
              <a:avLst/>
            </a:prstGeom>
          </p:spPr>
        </p:pic>
      </p:grpSp>
      <p:sp>
        <p:nvSpPr>
          <p:cNvPr id="3" name="Object 303">
            <a:extLst>
              <a:ext uri="{FF2B5EF4-FFF2-40B4-BE49-F238E27FC236}">
                <a16:creationId xmlns:a16="http://schemas.microsoft.com/office/drawing/2014/main" id="{76AE8AF8-BDF3-959C-7785-508F350C86D8}"/>
              </a:ext>
            </a:extLst>
          </p:cNvPr>
          <p:cNvSpPr txBox="1"/>
          <p:nvPr/>
        </p:nvSpPr>
        <p:spPr>
          <a:xfrm>
            <a:off x="2103335" y="8941190"/>
            <a:ext cx="4706322" cy="9737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zh-CN" altLang="en-US" sz="5400" spc="300" dirty="0">
                <a:solidFill>
                  <a:srgbClr val="FFFFFF"/>
                </a:solidFill>
                <a:latin typeface="OPPOSans-M" charset="0"/>
                <a:ea typeface="OPPOSans-M" charset="0"/>
                <a:cs typeface="OPPOSans-M" charset="0"/>
              </a:rPr>
              <a:t>具体功能分析</a:t>
            </a:r>
            <a:endParaRPr lang="zh-CN" altLang="en-US" sz="5400" dirty="0">
              <a:latin typeface="OPPOSans-M" charset="0"/>
              <a:ea typeface="OPPOSans-M" charset="0"/>
              <a:cs typeface="OPPOSans-M" charset="0"/>
            </a:endParaRPr>
          </a:p>
        </p:txBody>
      </p:sp>
      <p:sp>
        <p:nvSpPr>
          <p:cNvPr id="5" name="Object 4019">
            <a:extLst>
              <a:ext uri="{FF2B5EF4-FFF2-40B4-BE49-F238E27FC236}">
                <a16:creationId xmlns:a16="http://schemas.microsoft.com/office/drawing/2014/main" id="{5E659FB6-3963-7A83-3901-4A3F78CA5FBE}"/>
              </a:ext>
            </a:extLst>
          </p:cNvPr>
          <p:cNvSpPr txBox="1"/>
          <p:nvPr/>
        </p:nvSpPr>
        <p:spPr>
          <a:xfrm>
            <a:off x="2409461" y="4175133"/>
            <a:ext cx="18794072" cy="85919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5400" dirty="0">
                <a:latin typeface="KaiTi" panose="02010609060101010101" pitchFamily="49" charset="-122"/>
                <a:ea typeface="KaiTi" panose="02010609060101010101" pitchFamily="49" charset="-122"/>
              </a:rPr>
              <a:t>RSRS</a:t>
            </a: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概念</a:t>
            </a: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数据处理</a:t>
            </a: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KaiTi" panose="02010609060101010101" pitchFamily="49" charset="-122"/>
                <a:ea typeface="KaiTi" panose="02010609060101010101" pitchFamily="49" charset="-122"/>
              </a:rPr>
              <a:t>策略搭建</a:t>
            </a: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指标优化</a:t>
            </a:r>
            <a:endParaRPr lang="en-US" altLang="zh-CN" sz="5400" dirty="0">
              <a:latin typeface="Consolas" panose="020B0609020204030204" pitchFamily="49" charset="0"/>
              <a:ea typeface="KaiTi" panose="02010609060101010101" pitchFamily="49" charset="-122"/>
              <a:cs typeface="Consolas" panose="020B0609020204030204" pitchFamily="49" charset="0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组合优化</a:t>
            </a:r>
            <a:endParaRPr lang="en-US" altLang="zh-CN" sz="5400" dirty="0">
              <a:latin typeface="Consolas" panose="020B0609020204030204" pitchFamily="49" charset="0"/>
              <a:ea typeface="KaiTi" panose="02010609060101010101" pitchFamily="49" charset="-122"/>
              <a:cs typeface="Consolas" panose="020B0609020204030204" pitchFamily="49" charset="0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数据迁移</a:t>
            </a:r>
            <a:endParaRPr lang="en-US" altLang="zh-CN" sz="5400" dirty="0">
              <a:latin typeface="Consolas" panose="020B0609020204030204" pitchFamily="49" charset="0"/>
              <a:ea typeface="KaiTi" panose="02010609060101010101" pitchFamily="49" charset="-122"/>
              <a:cs typeface="Consolas" panose="020B0609020204030204" pitchFamily="49" charset="0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策略总结</a:t>
            </a:r>
            <a:endParaRPr lang="en-US" altLang="zh-CN" sz="5400" dirty="0">
              <a:latin typeface="Consolas" panose="020B0609020204030204" pitchFamily="49" charset="0"/>
              <a:ea typeface="KaiT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9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"/>
    </mc:Choice>
    <mc:Fallback xmlns="">
      <p:transition spd="slow" advTm="56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5D35C-229A-9537-7D24-49F8ECFF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5E04855D-3140-1E1D-2431-AA434A3C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6CAE1F76-401B-6569-8D6B-4DABB5C0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DF427FE9-EA80-2B3B-CB51-32E221D8E0CD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5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8E7A896B-9F3B-9D5A-521D-5429E267744B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组合优化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过拟合？</a:t>
            </a:r>
            <a:endParaRPr lang="zh-CN" altLang="en-US" sz="4800" dirty="0"/>
          </a:p>
        </p:txBody>
      </p:sp>
      <p:sp>
        <p:nvSpPr>
          <p:cNvPr id="13" name="Object 4019">
            <a:extLst>
              <a:ext uri="{FF2B5EF4-FFF2-40B4-BE49-F238E27FC236}">
                <a16:creationId xmlns:a16="http://schemas.microsoft.com/office/drawing/2014/main" id="{0A7CCCBB-9044-7BBC-AAE6-C67D85E7F078}"/>
              </a:ext>
            </a:extLst>
          </p:cNvPr>
          <p:cNvSpPr txBox="1"/>
          <p:nvPr/>
        </p:nvSpPr>
        <p:spPr>
          <a:xfrm>
            <a:off x="1696971" y="1800200"/>
            <a:ext cx="21213829" cy="320530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若采用相同的参数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N=18,M=600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，指标的优化实际上都会使得最终效果变差</a:t>
            </a:r>
            <a:endParaRPr lang="en-US" altLang="zh-CN" sz="4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D7F200-0BD4-AFEB-ECEC-99BEA10BF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25" y="4602738"/>
            <a:ext cx="10820435" cy="7213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6488D-6FA1-12B1-4962-F4E4A2353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4602738"/>
            <a:ext cx="10894652" cy="72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3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03FD-0BC2-B922-45EC-41532E11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47910B60-28DB-4DD2-F22D-D5729265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CA1C478F-C11A-F2CB-BC6E-CC208E41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A58CA18A-0B8C-D3E1-840E-D32C2A3CBD00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6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70834BD1-BF99-22B1-D2D5-95E7319D8879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数据迁移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上证</a:t>
            </a:r>
            <a:r>
              <a:rPr lang="en-US" altLang="zh-CN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50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中证</a:t>
            </a:r>
            <a:r>
              <a:rPr lang="en-US" altLang="zh-CN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500</a:t>
            </a:r>
            <a:endParaRPr lang="zh-CN" altLang="en-US" sz="4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651FE-88F9-E770-27C0-0985018EC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71" y="2523353"/>
            <a:ext cx="8107429" cy="5404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866BD-D820-F84D-7DF1-3D5C2DB20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371" y="8120400"/>
            <a:ext cx="8107429" cy="54049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EE494E-29F5-194F-690F-973C5654F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4450" y="2473539"/>
            <a:ext cx="11969750" cy="5232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5BC62B-CAF6-38D2-5D6F-E6C83F8FD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4450" y="8248539"/>
            <a:ext cx="12359514" cy="51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6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C456-784B-D372-2D0E-09760451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9E590EAD-5248-C116-4312-DCFC2722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7A85DD27-F783-468E-CBFC-B91D0B5F9E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E9703234-9731-9576-89EC-2069020E6633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7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6B6D0C33-6B7A-9DDE-E5FE-195443A08E1F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策略总结</a:t>
            </a:r>
            <a:endParaRPr lang="zh-CN" altLang="en-US" sz="4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870AD7-26DC-28E7-2226-44FE94683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" y="5211881"/>
            <a:ext cx="11425518" cy="6525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39C1D6-E592-D175-20FD-C4E7FC47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6517" y="5145450"/>
            <a:ext cx="12577483" cy="6525030"/>
          </a:xfrm>
          <a:prstGeom prst="rect">
            <a:avLst/>
          </a:prstGeom>
        </p:spPr>
      </p:pic>
      <p:sp>
        <p:nvSpPr>
          <p:cNvPr id="13" name="Object 4019">
            <a:extLst>
              <a:ext uri="{FF2B5EF4-FFF2-40B4-BE49-F238E27FC236}">
                <a16:creationId xmlns:a16="http://schemas.microsoft.com/office/drawing/2014/main" id="{1C44D7DD-D722-BBB4-69EA-F0196F277CBD}"/>
              </a:ext>
            </a:extLst>
          </p:cNvPr>
          <p:cNvSpPr txBox="1"/>
          <p:nvPr/>
        </p:nvSpPr>
        <p:spPr>
          <a:xfrm>
            <a:off x="1828800" y="1514231"/>
            <a:ext cx="18034000" cy="31944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斜率策略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标准分策略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修正标准分策略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右偏标准分策略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价格优化右偏标准分策略 </a:t>
            </a:r>
            <a:r>
              <a:rPr lang="en-US" altLang="zh-CN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6.</a:t>
            </a:r>
            <a:r>
              <a:rPr lang="zh-CN" altLang="en-US" sz="48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交易量优化右偏标准分策略</a:t>
            </a:r>
            <a:endParaRPr lang="en-US" altLang="zh-CN" sz="4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2B5C79-FCFB-A549-8A30-9028398DD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98" y="5278312"/>
            <a:ext cx="11425517" cy="63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02" name="image 15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2255500"/>
            <a:ext cx="203200" cy="88900"/>
          </a:xfrm>
          <a:prstGeom prst="rect">
            <a:avLst/>
          </a:prstGeom>
        </p:spPr>
      </p:pic>
      <p:sp>
        <p:nvSpPr>
          <p:cNvPr id="1504" name="Object 1504"/>
          <p:cNvSpPr txBox="1"/>
          <p:nvPr/>
        </p:nvSpPr>
        <p:spPr>
          <a:xfrm>
            <a:off x="1638299" y="1670050"/>
            <a:ext cx="4495292" cy="856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24000"/>
              </a:lnSpc>
            </a:pPr>
            <a:r>
              <a:rPr lang="en-US" altLang="zh-CN" sz="4800" b="1" i="0" spc="0" dirty="0">
                <a:solidFill>
                  <a:srgbClr val="1E1E1E"/>
                </a:solidFill>
                <a:latin typeface="OPPOSans-M"/>
                <a:ea typeface="OPPOSans-M"/>
              </a:rPr>
              <a:t>FBDQA</a:t>
            </a:r>
            <a:endParaRPr lang="zh-CN" altLang="en-US" sz="4800" dirty="0"/>
          </a:p>
        </p:txBody>
      </p:sp>
      <p:sp>
        <p:nvSpPr>
          <p:cNvPr id="1505" name="Object 1505"/>
          <p:cNvSpPr txBox="1"/>
          <p:nvPr/>
        </p:nvSpPr>
        <p:spPr>
          <a:xfrm>
            <a:off x="1625599" y="3290657"/>
            <a:ext cx="14008100" cy="2476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sz="19500" b="1" i="0" dirty="0">
                <a:solidFill>
                  <a:srgbClr val="1E1E1E"/>
                </a:solidFill>
                <a:latin typeface="OPPOSans-H"/>
                <a:ea typeface="OPPOSans-H"/>
              </a:rPr>
              <a:t>THANKS</a:t>
            </a:r>
            <a:endParaRPr lang="zh-CN" altLang="en-US" sz="19500" dirty="0"/>
          </a:p>
        </p:txBody>
      </p:sp>
      <p:sp>
        <p:nvSpPr>
          <p:cNvPr id="1506" name="Object 1506"/>
          <p:cNvSpPr txBox="1"/>
          <p:nvPr/>
        </p:nvSpPr>
        <p:spPr>
          <a:xfrm>
            <a:off x="1650999" y="6220766"/>
            <a:ext cx="14212467" cy="1117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sz="8800" b="1" i="0" spc="1600" dirty="0">
                <a:solidFill>
                  <a:srgbClr val="1E1E1E"/>
                </a:solidFill>
                <a:latin typeface="OPPOSans-M"/>
                <a:ea typeface="OPPOSans-M"/>
              </a:rPr>
              <a:t>FOR WATCHING</a:t>
            </a:r>
            <a:endParaRPr lang="zh-CN" altLang="en-US" sz="8800" dirty="0"/>
          </a:p>
        </p:txBody>
      </p:sp>
      <p:sp>
        <p:nvSpPr>
          <p:cNvPr id="1509" name="Object 1509"/>
          <p:cNvSpPr txBox="1"/>
          <p:nvPr/>
        </p:nvSpPr>
        <p:spPr>
          <a:xfrm>
            <a:off x="1650999" y="8051840"/>
            <a:ext cx="14830680" cy="9848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spc="3900" dirty="0">
                <a:solidFill>
                  <a:srgbClr val="1E1E1E"/>
                </a:solidFill>
                <a:latin typeface="OPPOSans-B"/>
                <a:ea typeface="OPPOSans-B"/>
              </a:rPr>
              <a:t>复现方案</a:t>
            </a:r>
            <a:endParaRPr lang="zh-CN" altLang="en-US" sz="6400" dirty="0"/>
          </a:p>
        </p:txBody>
      </p:sp>
      <p:pic>
        <p:nvPicPr>
          <p:cNvPr id="915010" name="image 150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8299" y="7690442"/>
            <a:ext cx="14184257" cy="69936"/>
          </a:xfrm>
          <a:prstGeom prst="rect">
            <a:avLst/>
          </a:prstGeom>
        </p:spPr>
      </p:pic>
      <p:sp>
        <p:nvSpPr>
          <p:cNvPr id="15012" name="Object 15012"/>
          <p:cNvSpPr txBox="1"/>
          <p:nvPr/>
        </p:nvSpPr>
        <p:spPr>
          <a:xfrm>
            <a:off x="22279589" y="1991809"/>
            <a:ext cx="635000" cy="4267200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r>
              <a:rPr lang="zh-CN" altLang="zh-CN" sz="5000" dirty="0">
                <a:solidFill>
                  <a:srgbClr val="1E1E1E"/>
                </a:solidFill>
                <a:latin typeface="OPPOSans-B"/>
                <a:ea typeface="OPPOSans-B"/>
              </a:rPr>
              <a:t>202</a:t>
            </a:r>
            <a:r>
              <a:rPr lang="en-US" altLang="zh-CN" sz="5000" dirty="0">
                <a:solidFill>
                  <a:srgbClr val="1E1E1E"/>
                </a:solidFill>
                <a:latin typeface="OPPOSans-B"/>
                <a:ea typeface="OPPOSans-B"/>
              </a:rPr>
              <a:t>5.10.27</a:t>
            </a:r>
            <a:endParaRPr lang="zh-CN" altLang="en-US" sz="5000" dirty="0"/>
          </a:p>
        </p:txBody>
      </p:sp>
      <p:sp>
        <p:nvSpPr>
          <p:cNvPr id="4" name="Object 105"/>
          <p:cNvSpPr txBox="1"/>
          <p:nvPr/>
        </p:nvSpPr>
        <p:spPr>
          <a:xfrm>
            <a:off x="1625635" y="10540913"/>
            <a:ext cx="4507956" cy="8719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24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计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</a:rPr>
              <a:t>32</a:t>
            </a: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蒋溢伟</a:t>
            </a:r>
            <a:endParaRPr lang="zh-CN" altLang="en-US" sz="4800" dirty="0"/>
          </a:p>
        </p:txBody>
      </p:sp>
      <p:pic>
        <p:nvPicPr>
          <p:cNvPr id="2" name="image 102">
            <a:extLst>
              <a:ext uri="{FF2B5EF4-FFF2-40B4-BE49-F238E27FC236}">
                <a16:creationId xmlns:a16="http://schemas.microsoft.com/office/drawing/2014/main" id="{1C19DA86-CE6C-F16B-E9E1-AAAD8C159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5599" y="10540999"/>
            <a:ext cx="8737567" cy="1983509"/>
          </a:xfrm>
          <a:prstGeom prst="rect">
            <a:avLst/>
          </a:prstGeom>
        </p:spPr>
      </p:pic>
      <p:sp>
        <p:nvSpPr>
          <p:cNvPr id="3" name="Object 105">
            <a:extLst>
              <a:ext uri="{FF2B5EF4-FFF2-40B4-BE49-F238E27FC236}">
                <a16:creationId xmlns:a16="http://schemas.microsoft.com/office/drawing/2014/main" id="{43000516-40BE-22FE-8F5C-350C7D727DEB}"/>
              </a:ext>
            </a:extLst>
          </p:cNvPr>
          <p:cNvSpPr txBox="1"/>
          <p:nvPr/>
        </p:nvSpPr>
        <p:spPr>
          <a:xfrm>
            <a:off x="1625634" y="10540913"/>
            <a:ext cx="8737566" cy="8719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24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第二组 蒋溢伟 解佳宁 高西来 </a:t>
            </a:r>
            <a:endParaRPr lang="en-US" altLang="zh-CN" sz="4800" b="1" dirty="0">
              <a:solidFill>
                <a:srgbClr val="FFFFFF"/>
              </a:solidFill>
              <a:latin typeface="OPPOSans-M"/>
              <a:ea typeface="OPPOSans-M"/>
            </a:endParaRPr>
          </a:p>
          <a:p>
            <a:pPr algn="ctr">
              <a:lnSpc>
                <a:spcPct val="124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OPPOSans-M"/>
                <a:ea typeface="OPPOSans-M"/>
              </a:rPr>
              <a:t>陈冉冉 方怡闵 葛宪泽 姜科羽 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3" name="Object 207"/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altLang="zh-CN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RSRS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</a:t>
            </a:r>
            <a:r>
              <a:rPr lang="zh-CN" altLang="en-US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概念 </a:t>
            </a:r>
            <a:r>
              <a:rPr lang="en-US" altLang="zh-CN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 背景</a:t>
            </a:r>
            <a:endParaRPr lang="zh-CN" altLang="en-US" sz="4800" dirty="0"/>
          </a:p>
        </p:txBody>
      </p:sp>
      <p:sp>
        <p:nvSpPr>
          <p:cNvPr id="4" name="Object 209"/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1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1458C3-0AD9-ABB0-FF20-44CA11E0B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71" y="6379166"/>
            <a:ext cx="18889729" cy="6497378"/>
          </a:xfrm>
          <a:prstGeom prst="rect">
            <a:avLst/>
          </a:prstGeom>
        </p:spPr>
      </p:pic>
      <p:sp>
        <p:nvSpPr>
          <p:cNvPr id="7" name="Object 4019">
            <a:extLst>
              <a:ext uri="{FF2B5EF4-FFF2-40B4-BE49-F238E27FC236}">
                <a16:creationId xmlns:a16="http://schemas.microsoft.com/office/drawing/2014/main" id="{57629824-B2C4-B6AB-2A44-FFCBE9D143DA}"/>
              </a:ext>
            </a:extLst>
          </p:cNvPr>
          <p:cNvSpPr txBox="1"/>
          <p:nvPr/>
        </p:nvSpPr>
        <p:spPr>
          <a:xfrm>
            <a:off x="1855721" y="1133622"/>
            <a:ext cx="18794072" cy="4791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如何量化定义支撑位与阻力位？</a:t>
            </a: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如何定义它们的相对强度？</a:t>
            </a: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99081F-25F4-C98C-B113-A8328DCA3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381" y="4744766"/>
            <a:ext cx="14643411" cy="1400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2EBA7-3293-C47D-B4DB-09675225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DD05AE4A-ADE5-BE7B-8F85-6FB241A0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sp>
        <p:nvSpPr>
          <p:cNvPr id="14" name="Object 4019">
            <a:extLst>
              <a:ext uri="{FF2B5EF4-FFF2-40B4-BE49-F238E27FC236}">
                <a16:creationId xmlns:a16="http://schemas.microsoft.com/office/drawing/2014/main" id="{55E19351-C489-3990-FD83-E85145AD1EAB}"/>
              </a:ext>
            </a:extLst>
          </p:cNvPr>
          <p:cNvSpPr txBox="1"/>
          <p:nvPr/>
        </p:nvSpPr>
        <p:spPr>
          <a:xfrm>
            <a:off x="1981200" y="6255939"/>
            <a:ext cx="18794072" cy="4791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RSRS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标准分指标值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使用最近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日的斜率序列归一化斜率指标值即为所求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7CCFC0-9607-A2CE-EFC1-D23274D1E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67" y="5609602"/>
            <a:ext cx="7979066" cy="1373446"/>
          </a:xfrm>
          <a:prstGeom prst="rect">
            <a:avLst/>
          </a:prstGeom>
        </p:spPr>
      </p:pic>
      <p:sp>
        <p:nvSpPr>
          <p:cNvPr id="9" name="Object 4019">
            <a:extLst>
              <a:ext uri="{FF2B5EF4-FFF2-40B4-BE49-F238E27FC236}">
                <a16:creationId xmlns:a16="http://schemas.microsoft.com/office/drawing/2014/main" id="{90A3A0D9-EF06-AE67-85D4-62CE7B0506C8}"/>
              </a:ext>
            </a:extLst>
          </p:cNvPr>
          <p:cNvSpPr txBox="1"/>
          <p:nvPr/>
        </p:nvSpPr>
        <p:spPr>
          <a:xfrm>
            <a:off x="1981200" y="1709971"/>
            <a:ext cx="18794072" cy="35937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RSRS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斜率指标值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使用最近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日的最高价和最低价序列进行线性回归，回归系数即为所求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81C765-E5B4-5C44-125C-DD5C73BA6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825" y="10234047"/>
            <a:ext cx="7861159" cy="1771982"/>
          </a:xfrm>
          <a:prstGeom prst="rect">
            <a:avLst/>
          </a:prstGeom>
        </p:spPr>
      </p:pic>
      <p:pic>
        <p:nvPicPr>
          <p:cNvPr id="13" name="image 201">
            <a:extLst>
              <a:ext uri="{FF2B5EF4-FFF2-40B4-BE49-F238E27FC236}">
                <a16:creationId xmlns:a16="http://schemas.microsoft.com/office/drawing/2014/main" id="{4188A290-10BC-1BC0-3DB7-D1DAD013E1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15" name="Object 207">
            <a:extLst>
              <a:ext uri="{FF2B5EF4-FFF2-40B4-BE49-F238E27FC236}">
                <a16:creationId xmlns:a16="http://schemas.microsoft.com/office/drawing/2014/main" id="{EFFA2C72-FEF1-B3B7-10D3-0B3EABA23A89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altLang="zh-CN" sz="4800" b="1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RSRS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</a:t>
            </a:r>
            <a:r>
              <a:rPr lang="zh-CN" altLang="en-US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概念 </a:t>
            </a:r>
            <a:r>
              <a:rPr lang="en-US" altLang="zh-CN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Consolas" panose="020B0609020204030204" pitchFamily="49" charset="0"/>
                <a:ea typeface="OPPOSans-B"/>
                <a:cs typeface="Consolas" panose="020B0609020204030204" pitchFamily="49" charset="0"/>
              </a:rPr>
              <a:t> 指标</a:t>
            </a:r>
            <a:endParaRPr lang="zh-CN" altLang="en-US" sz="4800" dirty="0"/>
          </a:p>
        </p:txBody>
      </p:sp>
      <p:sp>
        <p:nvSpPr>
          <p:cNvPr id="16" name="Object 209">
            <a:extLst>
              <a:ext uri="{FF2B5EF4-FFF2-40B4-BE49-F238E27FC236}">
                <a16:creationId xmlns:a16="http://schemas.microsoft.com/office/drawing/2014/main" id="{682EE577-9E9B-454F-C307-DD283B9D52DB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1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565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C96B-943E-23E5-B75F-8517F5A8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2C3D9D8C-B25C-ABCE-5298-4D160FC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F0A9F150-E712-93AB-7438-F32C227D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F8516C94-D8B8-D61A-076A-0BF4641A48BC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2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23E7A9E5-2407-A8C5-62DA-8DF001621374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数据处理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选择</a:t>
            </a:r>
            <a:endParaRPr lang="zh-CN" altLang="en-US" sz="4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F75754-697F-8669-9845-E496C8552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970" y="5817510"/>
            <a:ext cx="16022396" cy="6567054"/>
          </a:xfrm>
          <a:prstGeom prst="rect">
            <a:avLst/>
          </a:prstGeom>
        </p:spPr>
      </p:pic>
      <p:sp>
        <p:nvSpPr>
          <p:cNvPr id="14" name="Object 4019">
            <a:extLst>
              <a:ext uri="{FF2B5EF4-FFF2-40B4-BE49-F238E27FC236}">
                <a16:creationId xmlns:a16="http://schemas.microsoft.com/office/drawing/2014/main" id="{16AA4C7E-10DD-7FBC-D572-4BF07B7FC3A0}"/>
              </a:ext>
            </a:extLst>
          </p:cNvPr>
          <p:cNvSpPr txBox="1"/>
          <p:nvPr/>
        </p:nvSpPr>
        <p:spPr>
          <a:xfrm>
            <a:off x="1828800" y="1557571"/>
            <a:ext cx="18794072" cy="4791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研报：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2005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年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月至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2017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年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月沪深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300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指数数据</a:t>
            </a: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从实训平台下载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2005-01-04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到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2017-03-30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的数据</a:t>
            </a: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95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814E-5528-E08C-46F9-A20B584C0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F5B43384-3B03-0C88-1907-B5D818D5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sp>
        <p:nvSpPr>
          <p:cNvPr id="14" name="Object 4019">
            <a:extLst>
              <a:ext uri="{FF2B5EF4-FFF2-40B4-BE49-F238E27FC236}">
                <a16:creationId xmlns:a16="http://schemas.microsoft.com/office/drawing/2014/main" id="{3346FE9A-1B91-6A27-AE49-DBD2F8CAF949}"/>
              </a:ext>
            </a:extLst>
          </p:cNvPr>
          <p:cNvSpPr txBox="1"/>
          <p:nvPr/>
        </p:nvSpPr>
        <p:spPr>
          <a:xfrm>
            <a:off x="1981200" y="6255939"/>
            <a:ext cx="18794072" cy="4791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计算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RSRS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标准分指标值，参数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N=18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M=600</a:t>
            </a:r>
          </a:p>
          <a:p>
            <a:pPr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使用最近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日的斜率序列归一化斜率指标值即为所求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23A3BE-B6FC-886E-90EF-789472978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67" y="5609602"/>
            <a:ext cx="7979066" cy="1373446"/>
          </a:xfrm>
          <a:prstGeom prst="rect">
            <a:avLst/>
          </a:prstGeom>
        </p:spPr>
      </p:pic>
      <p:sp>
        <p:nvSpPr>
          <p:cNvPr id="9" name="Object 4019">
            <a:extLst>
              <a:ext uri="{FF2B5EF4-FFF2-40B4-BE49-F238E27FC236}">
                <a16:creationId xmlns:a16="http://schemas.microsoft.com/office/drawing/2014/main" id="{F92622F2-ECEB-6F0A-E862-3EC50C7A5007}"/>
              </a:ext>
            </a:extLst>
          </p:cNvPr>
          <p:cNvSpPr txBox="1"/>
          <p:nvPr/>
        </p:nvSpPr>
        <p:spPr>
          <a:xfrm>
            <a:off x="1981200" y="1709971"/>
            <a:ext cx="18794072" cy="35937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计算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RSRS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斜率指标值，参数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N=18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使用最近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日的最高价和最低价序列进行线性回归，回归系数即为所求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BC9F3A-F03F-ECCE-634C-78C7E1F8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825" y="10234047"/>
            <a:ext cx="7861159" cy="1771982"/>
          </a:xfrm>
          <a:prstGeom prst="rect">
            <a:avLst/>
          </a:prstGeom>
        </p:spPr>
      </p:pic>
      <p:pic>
        <p:nvPicPr>
          <p:cNvPr id="13" name="image 201">
            <a:extLst>
              <a:ext uri="{FF2B5EF4-FFF2-40B4-BE49-F238E27FC236}">
                <a16:creationId xmlns:a16="http://schemas.microsoft.com/office/drawing/2014/main" id="{78A12ACC-CC92-27E7-2DE5-636BB4D7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15" name="Object 207">
            <a:extLst>
              <a:ext uri="{FF2B5EF4-FFF2-40B4-BE49-F238E27FC236}">
                <a16:creationId xmlns:a16="http://schemas.microsoft.com/office/drawing/2014/main" id="{EFE31238-D030-690C-922A-635B7CD937D6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数据处理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计算</a:t>
            </a:r>
            <a:endParaRPr lang="zh-CN" altLang="en-US" sz="4800" dirty="0"/>
          </a:p>
        </p:txBody>
      </p:sp>
      <p:sp>
        <p:nvSpPr>
          <p:cNvPr id="16" name="Object 209">
            <a:extLst>
              <a:ext uri="{FF2B5EF4-FFF2-40B4-BE49-F238E27FC236}">
                <a16:creationId xmlns:a16="http://schemas.microsoft.com/office/drawing/2014/main" id="{AA01AF1F-02B9-D868-11CD-801B057578A5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2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245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7B3C-D33B-5FA5-9732-39C7CCC16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E03E3130-C5D9-5E1A-F000-6C7F60EB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320239D0-1704-11B5-5695-4588A0A1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15CE354D-1B11-FFF0-5545-E73D3061E91F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i="0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2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F8F9CDA2-EC95-D883-1334-879133399E9A}"/>
              </a:ext>
            </a:extLst>
          </p:cNvPr>
          <p:cNvSpPr txBox="1"/>
          <p:nvPr/>
        </p:nvSpPr>
        <p:spPr>
          <a:xfrm>
            <a:off x="2839970" y="1331436"/>
            <a:ext cx="8966548" cy="738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数据处理 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–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计算</a:t>
            </a:r>
            <a:endParaRPr lang="zh-CN" altLang="en-US" sz="4800" dirty="0"/>
          </a:p>
        </p:txBody>
      </p:sp>
      <p:sp>
        <p:nvSpPr>
          <p:cNvPr id="14" name="Object 4019">
            <a:extLst>
              <a:ext uri="{FF2B5EF4-FFF2-40B4-BE49-F238E27FC236}">
                <a16:creationId xmlns:a16="http://schemas.microsoft.com/office/drawing/2014/main" id="{701316E2-C028-9FA4-ACD3-885951668B4F}"/>
              </a:ext>
            </a:extLst>
          </p:cNvPr>
          <p:cNvSpPr txBox="1"/>
          <p:nvPr/>
        </p:nvSpPr>
        <p:spPr>
          <a:xfrm>
            <a:off x="1828800" y="1557571"/>
            <a:ext cx="18794072" cy="47911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斜率指标值第一个值 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-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2005-01-27</a:t>
            </a: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标准分指标值第一个值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-</a:t>
            </a: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2007-07-24</a:t>
            </a:r>
          </a:p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C5F91C-C2AF-E84C-BBB1-B558F5425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284" y="6348754"/>
            <a:ext cx="20546326" cy="52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1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70E0-9A44-2B22-C604-A9131BF0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7C4F1F27-1859-2020-7D7A-8720ACB5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99B9074E-686E-4558-EB4E-FF41874D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7EAC89AF-7545-A573-249D-79494739EF9B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3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F70CA148-4B78-7D92-C3B0-D52D92B4065D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策略搭建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– 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两种交易策略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0A25D2-1BBA-4FE1-51AA-1A1CB2E70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575" y="8051923"/>
            <a:ext cx="10304982" cy="5152491"/>
          </a:xfrm>
          <a:prstGeom prst="rect">
            <a:avLst/>
          </a:prstGeom>
        </p:spPr>
      </p:pic>
      <p:sp>
        <p:nvSpPr>
          <p:cNvPr id="9" name="Object 4019">
            <a:extLst>
              <a:ext uri="{FF2B5EF4-FFF2-40B4-BE49-F238E27FC236}">
                <a16:creationId xmlns:a16="http://schemas.microsoft.com/office/drawing/2014/main" id="{FCD03D73-05D9-E37B-C457-7BC01170DD0B}"/>
              </a:ext>
            </a:extLst>
          </p:cNvPr>
          <p:cNvSpPr txBox="1"/>
          <p:nvPr/>
        </p:nvSpPr>
        <p:spPr>
          <a:xfrm>
            <a:off x="1855721" y="1358900"/>
            <a:ext cx="18794072" cy="84845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斜率指标交易策略：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1314450" lvl="1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如果斜率大于 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，则买入持有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1314450" lvl="1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如果斜率小于 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0.8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，则卖出手中持股平仓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857250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标准分交易策略</a:t>
            </a:r>
            <a:endParaRPr lang="en-US" altLang="zh-CN" sz="54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1314450" lvl="1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如果标准分大于 </a:t>
            </a:r>
            <a:r>
              <a:rPr lang="en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S=0.7</a:t>
            </a:r>
            <a:r>
              <a:rPr lang="zh-CN" altLang="e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则买入持有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1314450" lvl="1" indent="-8572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如果标准分小于</a:t>
            </a:r>
            <a:r>
              <a:rPr lang="en-US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-</a:t>
            </a:r>
            <a:r>
              <a:rPr lang="en" altLang="zh-C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</a:t>
            </a:r>
            <a:r>
              <a:rPr lang="zh-CN" altLang="en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4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则卖出平仓</a:t>
            </a:r>
            <a:endParaRPr lang="en-US" altLang="zh-CN" sz="4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5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0E8E51-59B3-F5ED-ECB5-5586C81CD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575" y="2143667"/>
            <a:ext cx="10094225" cy="51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E4BD-2D40-1D74-7A10-1F989F9D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<a:extLst>
              <a:ext uri="{FF2B5EF4-FFF2-40B4-BE49-F238E27FC236}">
                <a16:creationId xmlns:a16="http://schemas.microsoft.com/office/drawing/2014/main" id="{85B4ECA0-31DA-6503-50EB-4E580873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200" y="1358900"/>
            <a:ext cx="736600" cy="711200"/>
          </a:xfrm>
          <a:prstGeom prst="rect">
            <a:avLst/>
          </a:prstGeom>
        </p:spPr>
      </p:pic>
      <p:pic>
        <p:nvPicPr>
          <p:cNvPr id="2" name="image 201">
            <a:extLst>
              <a:ext uri="{FF2B5EF4-FFF2-40B4-BE49-F238E27FC236}">
                <a16:creationId xmlns:a16="http://schemas.microsoft.com/office/drawing/2014/main" id="{6AFA66A5-4C27-920B-4EF4-87FE003C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1371" y="1120531"/>
            <a:ext cx="1028700" cy="1016000"/>
          </a:xfrm>
          <a:prstGeom prst="rect">
            <a:avLst/>
          </a:prstGeom>
        </p:spPr>
      </p:pic>
      <p:sp>
        <p:nvSpPr>
          <p:cNvPr id="4" name="Object 209">
            <a:extLst>
              <a:ext uri="{FF2B5EF4-FFF2-40B4-BE49-F238E27FC236}">
                <a16:creationId xmlns:a16="http://schemas.microsoft.com/office/drawing/2014/main" id="{F1997F1F-C259-C9B7-97FF-E125745C74E3}"/>
              </a:ext>
            </a:extLst>
          </p:cNvPr>
          <p:cNvSpPr txBox="1"/>
          <p:nvPr/>
        </p:nvSpPr>
        <p:spPr>
          <a:xfrm>
            <a:off x="1187450" y="1285333"/>
            <a:ext cx="1282700" cy="7847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sz="4800" b="1" i="0" dirty="0">
                <a:solidFill>
                  <a:srgbClr val="FFFFFF"/>
                </a:solidFill>
                <a:latin typeface="OPPOSans-M"/>
                <a:ea typeface="OPPOSans-M"/>
              </a:rPr>
              <a:t>0</a:t>
            </a:r>
            <a:r>
              <a:rPr lang="en-US" altLang="zh-CN" sz="4800" b="1" dirty="0">
                <a:solidFill>
                  <a:srgbClr val="FFFFFF"/>
                </a:solidFill>
                <a:latin typeface="OPPOSans-M"/>
                <a:ea typeface="OPPOSans-M"/>
                <a:cs typeface="Arial" panose="020B0604020202020204" pitchFamily="34" charset="0"/>
              </a:rPr>
              <a:t>3</a:t>
            </a:r>
            <a:endParaRPr lang="zh-CN" altLang="en-US" sz="4800" dirty="0"/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EDDD7916-D136-8D6C-5C1B-D703FB3DAE8B}"/>
              </a:ext>
            </a:extLst>
          </p:cNvPr>
          <p:cNvSpPr txBox="1"/>
          <p:nvPr/>
        </p:nvSpPr>
        <p:spPr>
          <a:xfrm>
            <a:off x="2839970" y="1331436"/>
            <a:ext cx="896654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策略搭建</a:t>
            </a:r>
            <a:r>
              <a:rPr lang="en-US" altLang="zh-CN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 – </a:t>
            </a:r>
            <a:r>
              <a:rPr lang="zh-CN" altLang="en-US" sz="4800" dirty="0">
                <a:solidFill>
                  <a:srgbClr val="1E1E1E"/>
                </a:solidFill>
                <a:latin typeface="PT Sans Caption" panose="020B0603020203020204" pitchFamily="34" charset="0"/>
                <a:ea typeface="OPPOSans-B"/>
                <a:cs typeface="Consolas" panose="020B0609020204030204" pitchFamily="49" charset="0"/>
              </a:rPr>
              <a:t>效果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13975-5BAF-46AF-BC70-448CC7DCA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2301333"/>
            <a:ext cx="10273980" cy="68493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B4DCBA-7442-11E6-9546-D0D43268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1223" y="2528404"/>
            <a:ext cx="10801305" cy="63951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6C4D2F-B3C4-DDB3-18EE-FB5C22ACD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572" y="9150653"/>
            <a:ext cx="15494414" cy="38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666</Words>
  <Application>Microsoft Macintosh PowerPoint</Application>
  <PresentationFormat>自定义</PresentationFormat>
  <Paragraphs>140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OPPOSans-M</vt:lpstr>
      <vt:lpstr>OPPOSans-H</vt:lpstr>
      <vt:lpstr>OPPOSans-B</vt:lpstr>
      <vt:lpstr>Arial</vt:lpstr>
      <vt:lpstr>PT Sans Caption</vt:lpstr>
      <vt:lpstr>Consolas</vt:lpstr>
      <vt:lpstr>楷体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溢伟 蒋</cp:lastModifiedBy>
  <cp:revision>11</cp:revision>
  <dcterms:created xsi:type="dcterms:W3CDTF">2025-06-01T11:03:01Z</dcterms:created>
  <dcterms:modified xsi:type="dcterms:W3CDTF">2025-10-26T14:55:13Z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5013F33DD2999C6E34173C6891E5B5F4_42</vt:lpwstr>
  </property>
  <property fmtid="{D5CDD505-2E9C-101B-9397-08002B2CF9AE}" pid="3" name="KSOProductBuildVer">
    <vt:lpwstr>2052-12.9.0.21536</vt:lpwstr>
  </property>
</Properties>
</file>